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sldIdLst>
    <p:sldId id="256" r:id="rId2"/>
    <p:sldId id="290" r:id="rId3"/>
    <p:sldId id="304" r:id="rId4"/>
    <p:sldId id="303" r:id="rId5"/>
    <p:sldId id="279" r:id="rId6"/>
    <p:sldId id="302" r:id="rId7"/>
    <p:sldId id="275" r:id="rId8"/>
    <p:sldId id="299" r:id="rId9"/>
    <p:sldId id="276" r:id="rId10"/>
    <p:sldId id="300" r:id="rId11"/>
    <p:sldId id="277" r:id="rId12"/>
    <p:sldId id="301" r:id="rId13"/>
    <p:sldId id="291" r:id="rId14"/>
    <p:sldId id="294" r:id="rId15"/>
    <p:sldId id="264" r:id="rId16"/>
    <p:sldId id="297" r:id="rId17"/>
    <p:sldId id="286" r:id="rId18"/>
    <p:sldId id="296" r:id="rId19"/>
    <p:sldId id="289" r:id="rId20"/>
  </p:sldIdLst>
  <p:sldSz cx="10058400" cy="7772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60" d="100"/>
          <a:sy n="60" d="100"/>
        </p:scale>
        <p:origin x="1288" y="-1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8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25317989097516E-2"/>
                  <c:y val="-3.1954387540904401E-4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74-4092-AF9E-86B1BF8F6057}"/>
                </c:ext>
              </c:extLst>
            </c:dLbl>
            <c:dLbl>
              <c:idx val="1"/>
              <c:layout>
                <c:manualLayout>
                  <c:x val="1.112053301029679E-2"/>
                  <c:y val="-8.9358620626437991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74-4092-AF9E-86B1BF8F6057}"/>
                </c:ext>
              </c:extLst>
            </c:dLbl>
            <c:dLbl>
              <c:idx val="2"/>
              <c:layout>
                <c:manualLayout>
                  <c:x val="1.5194158422504879E-2"/>
                  <c:y val="5.9710522214990666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74-4092-AF9E-86B1BF8F6057}"/>
                </c:ext>
              </c:extLst>
            </c:dLbl>
            <c:dLbl>
              <c:idx val="3"/>
              <c:layout>
                <c:manualLayout>
                  <c:x val="3.8371806088341524E-4"/>
                  <c:y val="-3.4590670345484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74-4092-AF9E-86B1BF8F6057}"/>
                </c:ext>
              </c:extLst>
            </c:dLbl>
            <c:dLbl>
              <c:idx val="4"/>
              <c:layout>
                <c:manualLayout>
                  <c:x val="5.9423020840343671E-3"/>
                  <c:y val="2.1975745464878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74-4092-AF9E-86B1BF8F6057}"/>
                </c:ext>
              </c:extLst>
            </c:dLbl>
            <c:dLbl>
              <c:idx val="5"/>
              <c:layout>
                <c:manualLayout>
                  <c:x val="1.4944767599896165E-2"/>
                  <c:y val="-2.9960876155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74-4092-AF9E-86B1BF8F6057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0</c:formatCode>
                <c:ptCount val="5"/>
                <c:pt idx="0">
                  <c:v>946</c:v>
                </c:pt>
                <c:pt idx="1">
                  <c:v>784</c:v>
                </c:pt>
                <c:pt idx="2" formatCode="General">
                  <c:v>855</c:v>
                </c:pt>
                <c:pt idx="3">
                  <c:v>521</c:v>
                </c:pt>
                <c:pt idx="4">
                  <c:v>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74-4092-AF9E-86B1BF8F6057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567691859030442E-2"/>
                  <c:y val="-5.4743384085138368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74-4092-AF9E-86B1BF8F6057}"/>
                </c:ext>
              </c:extLst>
            </c:dLbl>
            <c:dLbl>
              <c:idx val="1"/>
              <c:layout>
                <c:manualLayout>
                  <c:x val="3.291753594903201E-2"/>
                  <c:y val="-5.2916502433703355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74-4092-AF9E-86B1BF8F6057}"/>
                </c:ext>
              </c:extLst>
            </c:dLbl>
            <c:dLbl>
              <c:idx val="2"/>
              <c:layout>
                <c:manualLayout>
                  <c:x val="2.6136236175606255E-2"/>
                  <c:y val="-6.0776585115451955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74-4092-AF9E-86B1BF8F6057}"/>
                </c:ext>
              </c:extLst>
            </c:dLbl>
            <c:dLbl>
              <c:idx val="3"/>
              <c:layout>
                <c:manualLayout>
                  <c:x val="2.1625726271395564E-2"/>
                  <c:y val="-6.306289129458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74-4092-AF9E-86B1BF8F6057}"/>
                </c:ext>
              </c:extLst>
            </c:dLbl>
            <c:dLbl>
              <c:idx val="4"/>
              <c:layout>
                <c:manualLayout>
                  <c:x val="1.9352244430984693E-2"/>
                  <c:y val="-4.3242737847524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74-4092-AF9E-86B1BF8F6057}"/>
                </c:ext>
              </c:extLst>
            </c:dLbl>
            <c:dLbl>
              <c:idx val="5"/>
              <c:layout>
                <c:manualLayout>
                  <c:x val="3.5408023212966461E-2"/>
                  <c:y val="-3.1850147466799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74-4092-AF9E-86B1BF8F6057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287</c:v>
                </c:pt>
                <c:pt idx="1">
                  <c:v>228</c:v>
                </c:pt>
                <c:pt idx="2">
                  <c:v>241</c:v>
                </c:pt>
                <c:pt idx="3">
                  <c:v>143</c:v>
                </c:pt>
                <c:pt idx="4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874-4092-AF9E-86B1BF8F60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4054016"/>
        <c:axId val="44055552"/>
        <c:axId val="0"/>
      </c:bar3DChart>
      <c:catAx>
        <c:axId val="4405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405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05555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054016"/>
        <c:crosses val="autoZero"/>
        <c:crossBetween val="between"/>
      </c:valAx>
      <c:spPr>
        <a:noFill/>
        <a:ln w="24041">
          <a:noFill/>
        </a:ln>
      </c:spPr>
    </c:plotArea>
    <c:legend>
      <c:legendPos val="r"/>
      <c:layout>
        <c:manualLayout>
          <c:xMode val="edge"/>
          <c:yMode val="edge"/>
          <c:x val="0.28373503399640776"/>
          <c:y val="0.84355337432136046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273122910918186E-3"/>
                  <c:y val="-3.1954387540905464E-4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F7-457B-8BF1-1CE7935ED41C}"/>
                </c:ext>
              </c:extLst>
            </c:dLbl>
            <c:dLbl>
              <c:idx val="1"/>
              <c:layout>
                <c:manualLayout>
                  <c:x val="1.2545034434798267E-2"/>
                  <c:y val="3.7729276855529069E-4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F7-457B-8BF1-1CE7935ED41C}"/>
                </c:ext>
              </c:extLst>
            </c:dLbl>
            <c:dLbl>
              <c:idx val="2"/>
              <c:layout>
                <c:manualLayout>
                  <c:x val="6.6471498754963323E-3"/>
                  <c:y val="3.6427635136993207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F7-457B-8BF1-1CE7935ED41C}"/>
                </c:ext>
              </c:extLst>
            </c:dLbl>
            <c:dLbl>
              <c:idx val="3"/>
              <c:layout>
                <c:manualLayout>
                  <c:x val="1.1779729456894811E-2"/>
                  <c:y val="-1.1307783267487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F7-457B-8BF1-1CE7935ED41C}"/>
                </c:ext>
              </c:extLst>
            </c:dLbl>
            <c:dLbl>
              <c:idx val="4"/>
              <c:layout>
                <c:manualLayout>
                  <c:x val="1.4489310631042914E-2"/>
                  <c:y val="4.5258632542876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F7-457B-8BF1-1CE7935ED41C}"/>
                </c:ext>
              </c:extLst>
            </c:dLbl>
            <c:dLbl>
              <c:idx val="5"/>
              <c:layout>
                <c:manualLayout>
                  <c:x val="1.4944767599896165E-2"/>
                  <c:y val="-2.9960876155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F7-457B-8BF1-1CE7935ED41C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0</c:formatCode>
                <c:ptCount val="5"/>
                <c:pt idx="0">
                  <c:v>241</c:v>
                </c:pt>
                <c:pt idx="1">
                  <c:v>205</c:v>
                </c:pt>
                <c:pt idx="2" formatCode="General">
                  <c:v>270</c:v>
                </c:pt>
                <c:pt idx="3">
                  <c:v>71</c:v>
                </c:pt>
                <c:pt idx="4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F7-457B-8BF1-1CE7935ED41C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71680463019044E-2"/>
                  <c:y val="-4.5430229253939303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F7-457B-8BF1-1CE7935ED41C}"/>
                </c:ext>
              </c:extLst>
            </c:dLbl>
            <c:dLbl>
              <c:idx val="1"/>
              <c:layout>
                <c:manualLayout>
                  <c:x val="1.1550014581510644E-2"/>
                  <c:y val="-4.3603347602504283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F7-457B-8BF1-1CE7935ED41C}"/>
                </c:ext>
              </c:extLst>
            </c:dLbl>
            <c:dLbl>
              <c:idx val="2"/>
              <c:layout>
                <c:manualLayout>
                  <c:x val="1.6164726204096282E-2"/>
                  <c:y val="-4.4478564160853586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F7-457B-8BF1-1CE7935ED41C}"/>
                </c:ext>
              </c:extLst>
            </c:dLbl>
            <c:dLbl>
              <c:idx val="3"/>
              <c:layout>
                <c:manualLayout>
                  <c:x val="1.1654216299885591E-2"/>
                  <c:y val="-4.6764870339985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F7-457B-8BF1-1CE7935ED41C}"/>
                </c:ext>
              </c:extLst>
            </c:dLbl>
            <c:dLbl>
              <c:idx val="4"/>
              <c:layout>
                <c:manualLayout>
                  <c:x val="1.5078740157480315E-2"/>
                  <c:y val="-4.5571026555324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F7-457B-8BF1-1CE7935ED41C}"/>
                </c:ext>
              </c:extLst>
            </c:dLbl>
            <c:dLbl>
              <c:idx val="5"/>
              <c:layout>
                <c:manualLayout>
                  <c:x val="3.5408023212966461E-2"/>
                  <c:y val="-3.1850147466799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F7-457B-8BF1-1CE7935ED41C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51</c:v>
                </c:pt>
                <c:pt idx="1">
                  <c:v>36</c:v>
                </c:pt>
                <c:pt idx="2">
                  <c:v>45</c:v>
                </c:pt>
                <c:pt idx="3">
                  <c:v>26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FF7-457B-8BF1-1CE7935ED4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3328384"/>
        <c:axId val="143329920"/>
        <c:axId val="0"/>
      </c:bar3DChart>
      <c:catAx>
        <c:axId val="14332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4332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2992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3328384"/>
        <c:crosses val="autoZero"/>
        <c:crossBetween val="between"/>
      </c:valAx>
      <c:spPr>
        <a:noFill/>
        <a:ln w="24041">
          <a:noFill/>
        </a:ln>
      </c:spPr>
    </c:plotArea>
    <c:legend>
      <c:legendPos val="r"/>
      <c:layout>
        <c:manualLayout>
          <c:xMode val="edge"/>
          <c:yMode val="edge"/>
          <c:x val="0.28373503399640776"/>
          <c:y val="0.84355337432136046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13251392356441E-2"/>
          <c:y val="7.3666830708661424E-2"/>
          <c:w val="0.91786743515850289"/>
          <c:h val="0.6464208242950123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dLbls>
            <c:numFmt formatCode="0.00" sourceLinked="0"/>
            <c:spPr>
              <a:noFill/>
              <a:ln w="2248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1.72</c:v>
                </c:pt>
                <c:pt idx="1">
                  <c:v>1.63</c:v>
                </c:pt>
                <c:pt idx="2">
                  <c:v>1.52</c:v>
                </c:pt>
                <c:pt idx="3">
                  <c:v>1.33</c:v>
                </c:pt>
                <c:pt idx="4">
                  <c:v>1.24</c:v>
                </c:pt>
                <c:pt idx="5">
                  <c:v>1.31</c:v>
                </c:pt>
                <c:pt idx="6">
                  <c:v>1.1599999999999999</c:v>
                </c:pt>
                <c:pt idx="7">
                  <c:v>1.18</c:v>
                </c:pt>
                <c:pt idx="8">
                  <c:v>1.01</c:v>
                </c:pt>
                <c:pt idx="9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55-426D-8D7B-E276849406D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dLbls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55-426D-8D7B-E276849406DC}"/>
                </c:ext>
              </c:extLst>
            </c:dLbl>
            <c:numFmt formatCode="0.00" sourceLinked="0"/>
            <c:spPr>
              <a:noFill/>
              <a:ln w="2248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0.42</c:v>
                </c:pt>
                <c:pt idx="1">
                  <c:v>0.43</c:v>
                </c:pt>
                <c:pt idx="2">
                  <c:v>0.43</c:v>
                </c:pt>
                <c:pt idx="3">
                  <c:v>0.36</c:v>
                </c:pt>
                <c:pt idx="4">
                  <c:v>0.3</c:v>
                </c:pt>
                <c:pt idx="5">
                  <c:v>0.4</c:v>
                </c:pt>
                <c:pt idx="6">
                  <c:v>0.34</c:v>
                </c:pt>
                <c:pt idx="7">
                  <c:v>0.33</c:v>
                </c:pt>
                <c:pt idx="8">
                  <c:v>0.28000000000000003</c:v>
                </c:pt>
                <c:pt idx="9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55-426D-8D7B-E27684940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81632"/>
        <c:axId val="143383168"/>
      </c:lineChart>
      <c:catAx>
        <c:axId val="14338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3383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3383168"/>
        <c:scaling>
          <c:orientation val="minMax"/>
          <c:max val="5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3381632"/>
        <c:crosses val="autoZero"/>
        <c:crossBetween val="between"/>
      </c:valAx>
      <c:spPr>
        <a:noFill/>
        <a:ln w="22488">
          <a:noFill/>
        </a:ln>
      </c:spPr>
    </c:plotArea>
    <c:legend>
      <c:legendPos val="r"/>
      <c:layout>
        <c:manualLayout>
          <c:xMode val="edge"/>
          <c:yMode val="edge"/>
          <c:x val="0.29891087332032212"/>
          <c:y val="0.84679586738040746"/>
          <c:w val="0.36392405063291139"/>
          <c:h val="6.9078947368421059E-2"/>
        </c:manualLayout>
      </c:layout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94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76824371312561"/>
          <c:y val="8.1684553828677176E-2"/>
          <c:w val="0.81731719390339352"/>
          <c:h val="0.767195861880901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Vehicle Accidents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466518608251149E-3"/>
                  <c:y val="1.2131206112324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88-48EB-B542-2AC9516DF7A2}"/>
                </c:ext>
              </c:extLst>
            </c:dLbl>
            <c:dLbl>
              <c:idx val="1"/>
              <c:layout>
                <c:manualLayout>
                  <c:x val="9.2281894250398708E-3"/>
                  <c:y val="-1.0453797987293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8-48EB-B542-2AC9516DF7A2}"/>
                </c:ext>
              </c:extLst>
            </c:dLbl>
            <c:dLbl>
              <c:idx val="2"/>
              <c:layout>
                <c:manualLayout>
                  <c:x val="6.2477286493034523E-3"/>
                  <c:y val="-5.9499892356387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88-48EB-B542-2AC9516DF7A2}"/>
                </c:ext>
              </c:extLst>
            </c:dLbl>
            <c:dLbl>
              <c:idx val="3"/>
              <c:layout>
                <c:manualLayout>
                  <c:x val="1.3400071785898558E-2"/>
                  <c:y val="-8.4652769189191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88-48EB-B542-2AC9516DF7A2}"/>
                </c:ext>
              </c:extLst>
            </c:dLbl>
            <c:dLbl>
              <c:idx val="4"/>
              <c:layout>
                <c:manualLayout>
                  <c:x val="1.2249814926980386E-2"/>
                  <c:y val="-1.631345819992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88-48EB-B542-2AC9516DF7A2}"/>
                </c:ext>
              </c:extLst>
            </c:dLbl>
            <c:spPr>
              <a:noFill/>
              <a:ln w="21845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Sheet1!$B$2:$F$2</c:f>
              <c:numCache>
                <c:formatCode>#,##0</c:formatCode>
                <c:ptCount val="5"/>
                <c:pt idx="0">
                  <c:v>1815</c:v>
                </c:pt>
                <c:pt idx="1">
                  <c:v>1762</c:v>
                </c:pt>
                <c:pt idx="2">
                  <c:v>1716</c:v>
                </c:pt>
                <c:pt idx="3">
                  <c:v>1184</c:v>
                </c:pt>
                <c:pt idx="4">
                  <c:v>1093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88-48EB-B542-2AC9516DF7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1043072"/>
        <c:axId val="171057152"/>
        <c:axId val="0"/>
      </c:bar3DChart>
      <c:catAx>
        <c:axId val="17104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7105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1057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54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# Incidences</a:t>
                </a:r>
              </a:p>
            </c:rich>
          </c:tx>
          <c:layout>
            <c:manualLayout>
              <c:xMode val="edge"/>
              <c:yMode val="edge"/>
              <c:x val="2.8673755524149226E-2"/>
              <c:y val="0.43885558807766828"/>
            </c:manualLayout>
          </c:layout>
          <c:overlay val="0"/>
          <c:spPr>
            <a:noFill/>
            <a:ln w="21845">
              <a:noFill/>
            </a:ln>
          </c:spPr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71043072"/>
        <c:crosses val="autoZero"/>
        <c:crossBetween val="between"/>
      </c:valAx>
      <c:spPr>
        <a:noFill/>
        <a:ln w="2184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8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9645726102419"/>
          <c:y val="2.5072423848104632E-2"/>
          <c:w val="0.81688596491228072"/>
          <c:h val="0.81880341880341878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ANSI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1892036222744879E-3"/>
                  <c:y val="-2.4127162029957353E-2"/>
                </c:manualLayout>
              </c:layout>
              <c:spPr>
                <a:noFill/>
                <a:ln w="2404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30-4AD8-9BE3-A21F2E9DC9BC}"/>
                </c:ext>
              </c:extLst>
            </c:dLbl>
            <c:dLbl>
              <c:idx val="1"/>
              <c:layout>
                <c:manualLayout>
                  <c:x val="1.8226428139489322E-2"/>
                  <c:y val="-3.6745337334582066E-2"/>
                </c:manualLayout>
              </c:layout>
              <c:spPr>
                <a:noFill/>
                <a:ln w="2404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30-4AD8-9BE3-A21F2E9DC9BC}"/>
                </c:ext>
              </c:extLst>
            </c:dLbl>
            <c:dLbl>
              <c:idx val="2"/>
              <c:layout>
                <c:manualLayout>
                  <c:x val="7.2790901137357832E-3"/>
                  <c:y val="-2.9099854677393313E-2"/>
                </c:manualLayout>
              </c:layout>
              <c:spPr>
                <a:noFill/>
                <a:ln w="2404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30-4AD8-9BE3-A21F2E9DC9BC}"/>
                </c:ext>
              </c:extLst>
            </c:dLbl>
            <c:dLbl>
              <c:idx val="3"/>
              <c:layout>
                <c:manualLayout>
                  <c:x val="1.875901875901876E-2"/>
                  <c:y val="-2.653799758745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30-4AD8-9BE3-A21F2E9DC9BC}"/>
                </c:ext>
              </c:extLst>
            </c:dLbl>
            <c:dLbl>
              <c:idx val="4"/>
              <c:layout>
                <c:manualLayout>
                  <c:x val="8.658008658008658E-3"/>
                  <c:y val="-2.4125452352231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30-4AD8-9BE3-A21F2E9DC9BC}"/>
                </c:ext>
              </c:extLst>
            </c:dLbl>
            <c:spPr>
              <a:noFill/>
              <a:ln w="240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235</c:v>
                </c:pt>
                <c:pt idx="1">
                  <c:v>217</c:v>
                </c:pt>
                <c:pt idx="2">
                  <c:v>253</c:v>
                </c:pt>
                <c:pt idx="3">
                  <c:v>185</c:v>
                </c:pt>
                <c:pt idx="4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30-4AD8-9BE3-A21F2E9DC9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1107456"/>
        <c:axId val="171108992"/>
        <c:axId val="0"/>
      </c:bar3DChart>
      <c:catAx>
        <c:axId val="1711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7110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1108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704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# Incidences</a:t>
                </a:r>
              </a:p>
            </c:rich>
          </c:tx>
          <c:layout>
            <c:manualLayout>
              <c:xMode val="edge"/>
              <c:yMode val="edge"/>
              <c:x val="2.7484064491938503E-2"/>
              <c:y val="0.33385769782396024"/>
            </c:manualLayout>
          </c:layout>
          <c:overlay val="0"/>
          <c:spPr>
            <a:noFill/>
            <a:ln w="24048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1107456"/>
        <c:crosses val="autoZero"/>
        <c:crossBetween val="between"/>
      </c:valAx>
      <c:spPr>
        <a:noFill/>
        <a:ln w="240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151832410395132E-3"/>
                  <c:y val="3.7948081832236726E-3"/>
                </c:manualLayout>
              </c:layout>
              <c:numFmt formatCode="#,##0.0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B2-43FB-8A61-FC174EB2BBD3}"/>
                </c:ext>
              </c:extLst>
            </c:dLbl>
            <c:dLbl>
              <c:idx val="1"/>
              <c:layout>
                <c:manualLayout>
                  <c:x val="1.2328653546341519E-2"/>
                  <c:y val="-1.4134577355912703E-2"/>
                </c:manualLayout>
              </c:layout>
              <c:numFmt formatCode="#,##0.0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B2-43FB-8A61-FC174EB2BBD3}"/>
                </c:ext>
              </c:extLst>
            </c:dLbl>
            <c:dLbl>
              <c:idx val="2"/>
              <c:layout>
                <c:manualLayout>
                  <c:x val="1.3709526086308831E-2"/>
                  <c:y val="-6.5289612771006365E-3"/>
                </c:manualLayout>
              </c:layout>
              <c:numFmt formatCode="#,##0.0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B2-43FB-8A61-FC174EB2BBD3}"/>
                </c:ext>
              </c:extLst>
            </c:dLbl>
            <c:dLbl>
              <c:idx val="3"/>
              <c:layout>
                <c:manualLayout>
                  <c:x val="1.3336482374250166E-2"/>
                  <c:y val="5.2214791644195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B2-43FB-8A61-FC174EB2BBD3}"/>
                </c:ext>
              </c:extLst>
            </c:dLbl>
            <c:dLbl>
              <c:idx val="4"/>
              <c:layout>
                <c:manualLayout>
                  <c:x val="1.3148942509303754E-2"/>
                  <c:y val="-3.0915399273720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B2-43FB-8A61-FC174EB2BBD3}"/>
                </c:ext>
              </c:extLst>
            </c:dLbl>
            <c:dLbl>
              <c:idx val="5"/>
              <c:layout>
                <c:manualLayout>
                  <c:x val="1.4944767599896165E-2"/>
                  <c:y val="-2.9960876155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B2-43FB-8A61-FC174EB2BBD3}"/>
                </c:ext>
              </c:extLst>
            </c:dLbl>
            <c:numFmt formatCode="#,##0.0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0.00</c:formatCode>
                <c:ptCount val="5"/>
                <c:pt idx="0">
                  <c:v>1.31</c:v>
                </c:pt>
                <c:pt idx="1">
                  <c:v>1.1599999999999999</c:v>
                </c:pt>
                <c:pt idx="2" formatCode="General">
                  <c:v>1.17</c:v>
                </c:pt>
                <c:pt idx="3">
                  <c:v>1.01</c:v>
                </c:pt>
                <c:pt idx="4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B2-43FB-8A61-FC174EB2BBD3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086263471956872E-2"/>
                  <c:y val="-8.2682918052748161E-2"/>
                </c:manualLayout>
              </c:layout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B2-43FB-8A61-FC174EB2BBD3}"/>
                </c:ext>
              </c:extLst>
            </c:dLbl>
            <c:dLbl>
              <c:idx val="1"/>
              <c:layout>
                <c:manualLayout>
                  <c:x val="3.1493086140243341E-2"/>
                  <c:y val="-7.1542801015440444E-2"/>
                </c:manualLayout>
              </c:layout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B2-43FB-8A61-FC174EB2BBD3}"/>
                </c:ext>
              </c:extLst>
            </c:dLbl>
            <c:dLbl>
              <c:idx val="2"/>
              <c:layout>
                <c:manualLayout>
                  <c:x val="2.1862687964857221E-2"/>
                  <c:y val="-8.8715998233964075E-2"/>
                </c:manualLayout>
              </c:layout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B2-43FB-8A61-FC174EB2BBD3}"/>
                </c:ext>
              </c:extLst>
            </c:dLbl>
            <c:dLbl>
              <c:idx val="3"/>
              <c:layout>
                <c:manualLayout>
                  <c:x val="2.1685852175830047E-2"/>
                  <c:y val="-6.6996548376658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B2-43FB-8A61-FC174EB2BBD3}"/>
                </c:ext>
              </c:extLst>
            </c:dLbl>
            <c:dLbl>
              <c:idx val="4"/>
              <c:layout>
                <c:manualLayout>
                  <c:x val="2.0800863090582319E-2"/>
                  <c:y val="-6.7859993528206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B2-43FB-8A61-FC174EB2BBD3}"/>
                </c:ext>
              </c:extLst>
            </c:dLbl>
            <c:dLbl>
              <c:idx val="5"/>
              <c:layout>
                <c:manualLayout>
                  <c:x val="3.5408023212966461E-2"/>
                  <c:y val="-3.1850147466799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2B2-43FB-8A61-FC174EB2BBD3}"/>
                </c:ext>
              </c:extLst>
            </c:dLbl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0.44</c:v>
                </c:pt>
                <c:pt idx="1">
                  <c:v>0.34</c:v>
                </c:pt>
                <c:pt idx="2">
                  <c:v>0.33</c:v>
                </c:pt>
                <c:pt idx="3">
                  <c:v>0.28000000000000003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2B2-43FB-8A61-FC174EB2B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3811200"/>
        <c:axId val="43812736"/>
        <c:axId val="0"/>
      </c:bar3DChart>
      <c:catAx>
        <c:axId val="4381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3812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12736"/>
        <c:scaling>
          <c:orientation val="minMax"/>
          <c:max val="2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811200"/>
        <c:crosses val="autoZero"/>
        <c:crossBetween val="between"/>
        <c:majorUnit val="1"/>
        <c:minorUnit val="1"/>
      </c:valAx>
      <c:spPr>
        <a:noFill/>
        <a:ln w="24041">
          <a:noFill/>
        </a:ln>
      </c:spPr>
    </c:plotArea>
    <c:legend>
      <c:legendPos val="r"/>
      <c:layout>
        <c:manualLayout>
          <c:xMode val="edge"/>
          <c:yMode val="edge"/>
          <c:x val="0.28373503399640776"/>
          <c:y val="0.84355337432136046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overlay val="0"/>
    </c:title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15258073780862E-2"/>
          <c:y val="1.8264840182648401E-2"/>
          <c:w val="0.92388474192621817"/>
          <c:h val="0.793132226714903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9.6194592811122987E-4"/>
                  <c:y val="-1.4453945944928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43-4388-A252-46CDDE1AB5EF}"/>
                </c:ext>
              </c:extLst>
            </c:dLbl>
            <c:dLbl>
              <c:idx val="1"/>
              <c:layout>
                <c:manualLayout>
                  <c:x val="1.159124597969652E-2"/>
                  <c:y val="-2.1945643891287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43-4388-A252-46CDDE1AB5EF}"/>
                </c:ext>
              </c:extLst>
            </c:dLbl>
            <c:dLbl>
              <c:idx val="2"/>
              <c:layout>
                <c:manualLayout>
                  <c:x val="8.6047596135881144E-3"/>
                  <c:y val="-1.180500286926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43-4388-A252-46CDDE1AB5EF}"/>
                </c:ext>
              </c:extLst>
            </c:dLbl>
            <c:dLbl>
              <c:idx val="3"/>
              <c:layout>
                <c:manualLayout>
                  <c:x val="1.1567182870490611E-2"/>
                  <c:y val="-1.3317717005804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43-4388-A252-46CDDE1AB5EF}"/>
                </c:ext>
              </c:extLst>
            </c:dLbl>
            <c:dLbl>
              <c:idx val="4"/>
              <c:layout>
                <c:manualLayout>
                  <c:x val="1.1663088243239163E-2"/>
                  <c:y val="-1.5828370916001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43-4388-A252-46CDDE1AB5EF}"/>
                </c:ext>
              </c:extLst>
            </c:dLbl>
            <c:dLbl>
              <c:idx val="5"/>
              <c:layout>
                <c:manualLayout>
                  <c:x val="3.0744309566346897E-2"/>
                  <c:y val="-6.08897543721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43-4388-A252-46CDDE1AB5EF}"/>
                </c:ext>
              </c:extLst>
            </c:dLbl>
            <c:spPr>
              <a:noFill/>
              <a:ln w="2395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43-4388-A252-46CDDE1AB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3913216"/>
        <c:axId val="43914752"/>
        <c:axId val="0"/>
      </c:bar3DChart>
      <c:catAx>
        <c:axId val="439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3914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1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913216"/>
        <c:crosses val="autoZero"/>
        <c:crossBetween val="between"/>
        <c:majorUnit val="1"/>
      </c:valAx>
      <c:spPr>
        <a:noFill/>
        <a:ln w="239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7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overlay val="0"/>
    </c:title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15258073780862E-2"/>
          <c:y val="1.8264840182648401E-2"/>
          <c:w val="0.92388474192621817"/>
          <c:h val="0.793132226714903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3.4457678254711946E-3"/>
                  <c:y val="-2.5065146426589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FA-493F-9D2D-8A2CC011FD6F}"/>
                </c:ext>
              </c:extLst>
            </c:dLbl>
            <c:dLbl>
              <c:idx val="1"/>
              <c:layout>
                <c:manualLayout>
                  <c:x val="8.6527701439749038E-3"/>
                  <c:y val="-1.175269757946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FA-493F-9D2D-8A2CC011FD6F}"/>
                </c:ext>
              </c:extLst>
            </c:dLbl>
            <c:dLbl>
              <c:idx val="2"/>
              <c:layout>
                <c:manualLayout>
                  <c:x val="5.666283777866498E-3"/>
                  <c:y val="-2.375224602301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FA-493F-9D2D-8A2CC011FD6F}"/>
                </c:ext>
              </c:extLst>
            </c:dLbl>
            <c:dLbl>
              <c:idx val="3"/>
              <c:layout>
                <c:manualLayout>
                  <c:x val="8.6287070347689943E-3"/>
                  <c:y val="-1.9676384537954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FA-493F-9D2D-8A2CC011FD6F}"/>
                </c:ext>
              </c:extLst>
            </c:dLbl>
            <c:dLbl>
              <c:idx val="4"/>
              <c:layout>
                <c:manualLayout>
                  <c:x val="8.7246124075175471E-3"/>
                  <c:y val="-1.1049398395093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FA-493F-9D2D-8A2CC011FD6F}"/>
                </c:ext>
              </c:extLst>
            </c:dLbl>
            <c:dLbl>
              <c:idx val="5"/>
              <c:layout>
                <c:manualLayout>
                  <c:x val="3.0744309566346897E-2"/>
                  <c:y val="-6.08897543721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FA-493F-9D2D-8A2CC011FD6F}"/>
                </c:ext>
              </c:extLst>
            </c:dLbl>
            <c:spPr>
              <a:noFill/>
              <a:ln w="2395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30</c:v>
                </c:pt>
                <c:pt idx="1">
                  <c:v>21</c:v>
                </c:pt>
                <c:pt idx="2">
                  <c:v>16</c:v>
                </c:pt>
                <c:pt idx="3">
                  <c:v>32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FA-493F-9D2D-8A2CC011F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3948672"/>
        <c:axId val="43958656"/>
        <c:axId val="0"/>
      </c:bar3DChart>
      <c:catAx>
        <c:axId val="4394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395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5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948672"/>
        <c:crosses val="autoZero"/>
        <c:crossBetween val="between"/>
      </c:valAx>
      <c:spPr>
        <a:noFill/>
        <a:ln w="239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7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151832410395132E-3"/>
                  <c:y val="6.0779132060547227E-3"/>
                </c:manualLayout>
              </c:layout>
              <c:numFmt formatCode="#,##0.0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A1-4078-A4F8-50E3A7EDAD07}"/>
                </c:ext>
              </c:extLst>
            </c:dLbl>
            <c:dLbl>
              <c:idx val="1"/>
              <c:layout>
                <c:manualLayout>
                  <c:x val="1.089212985224053E-2"/>
                  <c:y val="1.8471578039046489E-3"/>
                </c:manualLayout>
              </c:layout>
              <c:numFmt formatCode="#,##0.0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A1-4078-A4F8-50E3A7EDAD07}"/>
                </c:ext>
              </c:extLst>
            </c:dLbl>
            <c:dLbl>
              <c:idx val="2"/>
              <c:layout>
                <c:manualLayout>
                  <c:x val="1.3709526086308831E-2"/>
                  <c:y val="-6.5289612771006365E-3"/>
                </c:manualLayout>
              </c:layout>
              <c:numFmt formatCode="#,##0.0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A1-4078-A4F8-50E3A7EDAD07}"/>
                </c:ext>
              </c:extLst>
            </c:dLbl>
            <c:dLbl>
              <c:idx val="3"/>
              <c:layout>
                <c:manualLayout>
                  <c:x val="6.1538639037452209E-3"/>
                  <c:y val="6.552691187574155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A1-4078-A4F8-50E3A7EDAD07}"/>
                </c:ext>
              </c:extLst>
            </c:dLbl>
            <c:dLbl>
              <c:idx val="4"/>
              <c:layout>
                <c:manualLayout>
                  <c:x val="1.458535309130295E-2"/>
                  <c:y val="1.4744903462409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A1-4078-A4F8-50E3A7EDAD07}"/>
                </c:ext>
              </c:extLst>
            </c:dLbl>
            <c:dLbl>
              <c:idx val="5"/>
              <c:layout>
                <c:manualLayout>
                  <c:x val="1.4944767599896165E-2"/>
                  <c:y val="-2.9960876155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A1-4078-A4F8-50E3A7EDAD07}"/>
                </c:ext>
              </c:extLst>
            </c:dLbl>
            <c:numFmt formatCode="#,##0.0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0.00</c:formatCode>
                <c:ptCount val="5"/>
                <c:pt idx="0">
                  <c:v>1.83</c:v>
                </c:pt>
                <c:pt idx="1">
                  <c:v>1.6</c:v>
                </c:pt>
                <c:pt idx="2" formatCode="General">
                  <c:v>1.53</c:v>
                </c:pt>
                <c:pt idx="3">
                  <c:v>1.65</c:v>
                </c:pt>
                <c:pt idx="4">
                  <c:v>1.35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A1-4078-A4F8-50E3A7EDAD07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92331497184584E-2"/>
                  <c:y val="-5.7568762808758493E-2"/>
                </c:manualLayout>
              </c:layout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A1-4078-A4F8-50E3A7EDAD07}"/>
                </c:ext>
              </c:extLst>
            </c:dLbl>
            <c:dLbl>
              <c:idx val="1"/>
              <c:layout>
                <c:manualLayout>
                  <c:x val="1.8564410611860687E-2"/>
                  <c:y val="-6.4693488656383705E-2"/>
                </c:manualLayout>
              </c:layout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A1-4078-A4F8-50E3A7EDAD07}"/>
                </c:ext>
              </c:extLst>
            </c:dLbl>
            <c:dLbl>
              <c:idx val="2"/>
              <c:layout>
                <c:manualLayout>
                  <c:x val="2.1862687964857221E-2"/>
                  <c:y val="-8.8715998233964075E-2"/>
                </c:manualLayout>
              </c:layout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A1-4078-A4F8-50E3A7EDAD07}"/>
                </c:ext>
              </c:extLst>
            </c:dLbl>
            <c:dLbl>
              <c:idx val="3"/>
              <c:layout>
                <c:manualLayout>
                  <c:x val="1.450327124745095E-2"/>
                  <c:y val="-3.046691435981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A1-4078-A4F8-50E3A7EDAD07}"/>
                </c:ext>
              </c:extLst>
            </c:dLbl>
            <c:dLbl>
              <c:idx val="4"/>
              <c:layout>
                <c:manualLayout>
                  <c:x val="1.792776616383902E-2"/>
                  <c:y val="-1.7631612066559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A1-4078-A4F8-50E3A7EDAD07}"/>
                </c:ext>
              </c:extLst>
            </c:dLbl>
            <c:dLbl>
              <c:idx val="5"/>
              <c:layout>
                <c:manualLayout>
                  <c:x val="3.5408023212966461E-2"/>
                  <c:y val="-3.1850147466799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A1-4078-A4F8-50E3A7EDAD07}"/>
                </c:ext>
              </c:extLst>
            </c:dLbl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0.64</c:v>
                </c:pt>
                <c:pt idx="1">
                  <c:v>0.53</c:v>
                </c:pt>
                <c:pt idx="2">
                  <c:v>0.52</c:v>
                </c:pt>
                <c:pt idx="3">
                  <c:v>0.41</c:v>
                </c:pt>
                <c:pt idx="4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BA1-4078-A4F8-50E3A7EDAD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4636416"/>
        <c:axId val="44774144"/>
        <c:axId val="0"/>
      </c:bar3DChart>
      <c:catAx>
        <c:axId val="446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477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774144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636416"/>
        <c:crosses val="autoZero"/>
        <c:crossBetween val="between"/>
      </c:valAx>
      <c:spPr>
        <a:noFill/>
        <a:ln w="24041">
          <a:noFill/>
        </a:ln>
      </c:spPr>
    </c:plotArea>
    <c:legend>
      <c:legendPos val="r"/>
      <c:layout>
        <c:manualLayout>
          <c:xMode val="edge"/>
          <c:yMode val="edge"/>
          <c:x val="0.28373503399640776"/>
          <c:y val="0.84355337432136046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518137155932438E-3"/>
                  <c:y val="4.3370335401904797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A4-4BF9-A399-4A38388F08A1}"/>
                </c:ext>
              </c:extLst>
            </c:dLbl>
            <c:dLbl>
              <c:idx val="1"/>
              <c:layout>
                <c:manualLayout>
                  <c:x val="1.2545034434798215E-2"/>
                  <c:y val="-1.9509959392444978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A4-4BF9-A399-4A38388F08A1}"/>
                </c:ext>
              </c:extLst>
            </c:dLbl>
            <c:dLbl>
              <c:idx val="2"/>
              <c:layout>
                <c:manualLayout>
                  <c:x val="8.0716512999977567E-3"/>
                  <c:y val="3.6427635136993207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A4-4BF9-A399-4A38388F08A1}"/>
                </c:ext>
              </c:extLst>
            </c:dLbl>
            <c:dLbl>
              <c:idx val="3"/>
              <c:layout>
                <c:manualLayout>
                  <c:x val="1.0355228032393386E-2"/>
                  <c:y val="1.0510665212250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A4-4BF9-A399-4A38388F08A1}"/>
                </c:ext>
              </c:extLst>
            </c:dLbl>
            <c:dLbl>
              <c:idx val="4"/>
              <c:layout>
                <c:manualLayout>
                  <c:x val="1.4489310631042914E-2"/>
                  <c:y val="-1.307141613119081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A4-4BF9-A399-4A38388F08A1}"/>
                </c:ext>
              </c:extLst>
            </c:dLbl>
            <c:dLbl>
              <c:idx val="5"/>
              <c:layout>
                <c:manualLayout>
                  <c:x val="1.4944767599896165E-2"/>
                  <c:y val="-2.9960876155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A4-4BF9-A399-4A38388F08A1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0</c:formatCode>
                <c:ptCount val="5"/>
                <c:pt idx="0">
                  <c:v>568</c:v>
                </c:pt>
                <c:pt idx="1">
                  <c:v>484</c:v>
                </c:pt>
                <c:pt idx="2" formatCode="General">
                  <c:v>472</c:v>
                </c:pt>
                <c:pt idx="3">
                  <c:v>372</c:v>
                </c:pt>
                <c:pt idx="4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A4-4BF9-A399-4A38388F08A1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73674765013348E-2"/>
                  <c:y val="-6.4056538916337433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A4-4BF9-A399-4A38388F08A1}"/>
                </c:ext>
              </c:extLst>
            </c:dLbl>
            <c:dLbl>
              <c:idx val="1"/>
              <c:layout>
                <c:manualLayout>
                  <c:x val="1.7248020279516343E-2"/>
                  <c:y val="-6.222965726490242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A4-4BF9-A399-4A38388F08A1}"/>
                </c:ext>
              </c:extLst>
            </c:dLbl>
            <c:dLbl>
              <c:idx val="2"/>
              <c:layout>
                <c:manualLayout>
                  <c:x val="1.189122193059201E-2"/>
                  <c:y val="-9.3372627024648699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A4-4BF9-A399-4A38388F08A1}"/>
                </c:ext>
              </c:extLst>
            </c:dLbl>
            <c:dLbl>
              <c:idx val="3"/>
              <c:layout>
                <c:manualLayout>
                  <c:x val="1.0229714875384167E-2"/>
                  <c:y val="-4.9093159047784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A4-4BF9-A399-4A38388F08A1}"/>
                </c:ext>
              </c:extLst>
            </c:dLbl>
            <c:dLbl>
              <c:idx val="4"/>
              <c:layout>
                <c:manualLayout>
                  <c:x val="1.0805235883976042E-2"/>
                  <c:y val="-5.9540758802122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A4-4BF9-A399-4A38388F08A1}"/>
                </c:ext>
              </c:extLst>
            </c:dLbl>
            <c:dLbl>
              <c:idx val="5"/>
              <c:layout>
                <c:manualLayout>
                  <c:x val="3.5408023212966461E-2"/>
                  <c:y val="-3.1850147466799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A4-4BF9-A399-4A38388F08A1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198</c:v>
                </c:pt>
                <c:pt idx="1">
                  <c:v>159</c:v>
                </c:pt>
                <c:pt idx="2">
                  <c:v>159</c:v>
                </c:pt>
                <c:pt idx="3">
                  <c:v>193</c:v>
                </c:pt>
                <c:pt idx="4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AA4-4BF9-A399-4A38388F08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9298816"/>
        <c:axId val="49325568"/>
        <c:axId val="0"/>
      </c:bar3DChart>
      <c:catAx>
        <c:axId val="492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4932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3255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9298816"/>
        <c:crosses val="autoZero"/>
        <c:crossBetween val="between"/>
      </c:valAx>
      <c:spPr>
        <a:noFill/>
        <a:ln w="24041">
          <a:noFill/>
        </a:ln>
      </c:spPr>
    </c:plotArea>
    <c:legend>
      <c:legendPos val="r"/>
      <c:layout>
        <c:manualLayout>
          <c:xMode val="edge"/>
          <c:yMode val="edge"/>
          <c:x val="0.28373503399640776"/>
          <c:y val="0.84355337432136046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27003054481486E-2"/>
                  <c:y val="2.8279946118711773E-3"/>
                </c:manualLayout>
              </c:layout>
              <c:numFmt formatCode="0.00" sourceLinked="0"/>
              <c:spPr>
                <a:noFill/>
                <a:ln w="2397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C3-473C-91CE-ED0FDB79D3BB}"/>
                </c:ext>
              </c:extLst>
            </c:dLbl>
            <c:dLbl>
              <c:idx val="1"/>
              <c:layout>
                <c:manualLayout>
                  <c:x val="1.0891586025507698E-2"/>
                  <c:y val="-4.4347974750651633E-3"/>
                </c:manualLayout>
              </c:layout>
              <c:numFmt formatCode="0.00" sourceLinked="0"/>
              <c:spPr>
                <a:noFill/>
                <a:ln w="2397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C3-473C-91CE-ED0FDB79D3BB}"/>
                </c:ext>
              </c:extLst>
            </c:dLbl>
            <c:dLbl>
              <c:idx val="2"/>
              <c:layout>
                <c:manualLayout>
                  <c:x val="1.6597958396792258E-2"/>
                  <c:y val="6.0709031875207976E-4"/>
                </c:manualLayout>
              </c:layout>
              <c:numFmt formatCode="0.00" sourceLinked="0"/>
              <c:spPr>
                <a:noFill/>
                <a:ln w="2397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C3-473C-91CE-ED0FDB79D3BB}"/>
                </c:ext>
              </c:extLst>
            </c:dLbl>
            <c:dLbl>
              <c:idx val="3"/>
              <c:layout>
                <c:manualLayout>
                  <c:x val="8.0207047882696909E-3"/>
                  <c:y val="3.048934499862384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C3-473C-91CE-ED0FDB79D3BB}"/>
                </c:ext>
              </c:extLst>
            </c:dLbl>
            <c:dLbl>
              <c:idx val="4"/>
              <c:layout>
                <c:manualLayout>
                  <c:x val="8.8259986968777931E-3"/>
                  <c:y val="-5.929602331571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C3-473C-91CE-ED0FDB79D3BB}"/>
                </c:ext>
              </c:extLst>
            </c:dLbl>
            <c:dLbl>
              <c:idx val="5"/>
              <c:layout>
                <c:manualLayout>
                  <c:x val="1.4842310089179488E-2"/>
                  <c:y val="-3.0748607643556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C3-473C-91CE-ED0FDB79D3BB}"/>
                </c:ext>
              </c:extLst>
            </c:dLbl>
            <c:numFmt formatCode="0.00" sourceLinked="0"/>
            <c:spPr>
              <a:noFill/>
              <a:ln w="2397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0.71</c:v>
                </c:pt>
                <c:pt idx="1">
                  <c:v>0.56999999999999995</c:v>
                </c:pt>
                <c:pt idx="2">
                  <c:v>0.55000000000000004</c:v>
                </c:pt>
                <c:pt idx="3">
                  <c:v>0.53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C3-473C-91CE-ED0FDB79D3BB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516454312898329E-2"/>
                  <c:y val="-4.3644346824209333E-2"/>
                </c:manualLayout>
              </c:layout>
              <c:numFmt formatCode="0.00" sourceLinked="0"/>
              <c:spPr>
                <a:noFill/>
                <a:ln w="2397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C3-473C-91CE-ED0FDB79D3BB}"/>
                </c:ext>
              </c:extLst>
            </c:dLbl>
            <c:dLbl>
              <c:idx val="1"/>
              <c:layout>
                <c:manualLayout>
                  <c:x val="1.8494935552255235E-2"/>
                  <c:y val="-4.7405358538337924E-2"/>
                </c:manualLayout>
              </c:layout>
              <c:numFmt formatCode="0.00" sourceLinked="0"/>
              <c:spPr>
                <a:noFill/>
                <a:ln w="2397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C3-473C-91CE-ED0FDB79D3BB}"/>
                </c:ext>
              </c:extLst>
            </c:dLbl>
            <c:dLbl>
              <c:idx val="2"/>
              <c:layout>
                <c:manualLayout>
                  <c:x val="2.0431360274969831E-2"/>
                  <c:y val="-4.3541157649508798E-2"/>
                </c:manualLayout>
              </c:layout>
              <c:numFmt formatCode="0.00" sourceLinked="0"/>
              <c:spPr>
                <a:noFill/>
                <a:ln w="2397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C3-473C-91CE-ED0FDB79D3BB}"/>
                </c:ext>
              </c:extLst>
            </c:dLbl>
            <c:dLbl>
              <c:idx val="3"/>
              <c:layout>
                <c:manualLayout>
                  <c:x val="1.2937562277846799E-2"/>
                  <c:y val="-5.690379622906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C3-473C-91CE-ED0FDB79D3BB}"/>
                </c:ext>
              </c:extLst>
            </c:dLbl>
            <c:dLbl>
              <c:idx val="4"/>
              <c:layout>
                <c:manualLayout>
                  <c:x val="1.8611409331915324E-2"/>
                  <c:y val="-5.5284699168701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C3-473C-91CE-ED0FDB79D3BB}"/>
                </c:ext>
              </c:extLst>
            </c:dLbl>
            <c:dLbl>
              <c:idx val="5"/>
              <c:layout>
                <c:manualLayout>
                  <c:x val="2.6711827088752357E-2"/>
                  <c:y val="-1.298191994293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C3-473C-91CE-ED0FDB79D3BB}"/>
                </c:ext>
              </c:extLst>
            </c:dLbl>
            <c:numFmt formatCode="0.00" sourceLinked="0"/>
            <c:spPr>
              <a:noFill/>
              <a:ln w="2397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0.18</c:v>
                </c:pt>
                <c:pt idx="3">
                  <c:v>0.16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2C3-473C-91CE-ED0FDB79D3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50868224"/>
        <c:axId val="50869760"/>
        <c:axId val="0"/>
      </c:bar3DChart>
      <c:catAx>
        <c:axId val="5086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50869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69760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0868224"/>
        <c:crosses val="autoZero"/>
        <c:crossBetween val="between"/>
      </c:valAx>
      <c:spPr>
        <a:noFill/>
        <a:ln w="23978">
          <a:noFill/>
        </a:ln>
      </c:spPr>
    </c:plotArea>
    <c:legend>
      <c:legendPos val="r"/>
      <c:layout>
        <c:manualLayout>
          <c:xMode val="edge"/>
          <c:yMode val="edge"/>
          <c:x val="0.30074644940900219"/>
          <c:y val="0.84583645162989463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9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56140350877194E-2"/>
          <c:y val="4.3307086614173228E-2"/>
          <c:w val="0.92982456140350878"/>
          <c:h val="0.6633858267716535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498822262601764E-2"/>
                  <c:y val="-4.9763046208281007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66-4429-94BD-6C851A76DACD}"/>
                </c:ext>
              </c:extLst>
            </c:dLbl>
            <c:dLbl>
              <c:idx val="1"/>
              <c:layout>
                <c:manualLayout>
                  <c:x val="1.2545034434798215E-2"/>
                  <c:y val="3.7729276855526933E-4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66-4429-94BD-6C851A76DACD}"/>
                </c:ext>
              </c:extLst>
            </c:dLbl>
            <c:dLbl>
              <c:idx val="2"/>
              <c:layout>
                <c:manualLayout>
                  <c:x val="8.0716512999977567E-3"/>
                  <c:y val="-1.0138139019002029E-3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66-4429-94BD-6C851A76DACD}"/>
                </c:ext>
              </c:extLst>
            </c:dLbl>
            <c:dLbl>
              <c:idx val="3"/>
              <c:layout>
                <c:manualLayout>
                  <c:x val="7.506225183390538E-3"/>
                  <c:y val="-3.4590670345485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66-4429-94BD-6C851A76DACD}"/>
                </c:ext>
              </c:extLst>
            </c:dLbl>
            <c:dLbl>
              <c:idx val="4"/>
              <c:layout>
                <c:manualLayout>
                  <c:x val="1.1640195616573673E-2"/>
                  <c:y val="6.8541519620873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66-4429-94BD-6C851A76DACD}"/>
                </c:ext>
              </c:extLst>
            </c:dLbl>
            <c:dLbl>
              <c:idx val="5"/>
              <c:layout>
                <c:manualLayout>
                  <c:x val="1.4944767599896165E-2"/>
                  <c:y val="-2.99608761552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66-4429-94BD-6C851A76DACD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0</c:formatCode>
                <c:ptCount val="5"/>
                <c:pt idx="0">
                  <c:v>137</c:v>
                </c:pt>
                <c:pt idx="1">
                  <c:v>95</c:v>
                </c:pt>
                <c:pt idx="2" formatCode="General">
                  <c:v>113</c:v>
                </c:pt>
                <c:pt idx="3">
                  <c:v>78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66-4429-94BD-6C851A76DACD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71680463019044E-2"/>
                  <c:y val="-4.0773651838339767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66-4429-94BD-6C851A76DACD}"/>
                </c:ext>
              </c:extLst>
            </c:dLbl>
            <c:dLbl>
              <c:idx val="1"/>
              <c:layout>
                <c:manualLayout>
                  <c:x val="1.0125400991542724E-2"/>
                  <c:y val="-5.0588213725903587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66-4429-94BD-6C851A76DACD}"/>
                </c:ext>
              </c:extLst>
            </c:dLbl>
            <c:dLbl>
              <c:idx val="2"/>
              <c:layout>
                <c:manualLayout>
                  <c:x val="1.4740224779594859E-2"/>
                  <c:y val="-5.1463430284252883E-2"/>
                </c:manualLayout>
              </c:layout>
              <c:numFmt formatCode="#,##0" sourceLinked="0"/>
              <c:spPr>
                <a:noFill/>
                <a:ln w="2404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66-4429-94BD-6C851A76DACD}"/>
                </c:ext>
              </c:extLst>
            </c:dLbl>
            <c:dLbl>
              <c:idx val="3"/>
              <c:layout>
                <c:manualLayout>
                  <c:x val="1.450327124745095E-2"/>
                  <c:y val="-3.046691435981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66-4429-94BD-6C851A76DACD}"/>
                </c:ext>
              </c:extLst>
            </c:dLbl>
            <c:dLbl>
              <c:idx val="4"/>
              <c:layout>
                <c:manualLayout>
                  <c:x val="1.792776616383902E-2"/>
                  <c:y val="-1.7631612066559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66-4429-94BD-6C851A76DACD}"/>
                </c:ext>
              </c:extLst>
            </c:dLbl>
            <c:dLbl>
              <c:idx val="5"/>
              <c:layout>
                <c:manualLayout>
                  <c:x val="3.5408023212966461E-2"/>
                  <c:y val="-3.1850147466799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66-4429-94BD-6C851A76DACD}"/>
                </c:ext>
              </c:extLst>
            </c:dLbl>
            <c:numFmt formatCode="#,##0" sourceLinked="0"/>
            <c:spPr>
              <a:noFill/>
              <a:ln w="2404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38</c:v>
                </c:pt>
                <c:pt idx="1">
                  <c:v>33</c:v>
                </c:pt>
                <c:pt idx="2">
                  <c:v>37</c:v>
                </c:pt>
                <c:pt idx="3">
                  <c:v>24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F66-4429-94BD-6C851A76DA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1265920"/>
        <c:axId val="141280000"/>
        <c:axId val="0"/>
      </c:bar3DChart>
      <c:catAx>
        <c:axId val="1412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4128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2800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1265920"/>
        <c:crosses val="autoZero"/>
        <c:crossBetween val="between"/>
      </c:valAx>
      <c:spPr>
        <a:noFill/>
        <a:ln w="24041">
          <a:noFill/>
        </a:ln>
      </c:spPr>
    </c:plotArea>
    <c:legend>
      <c:legendPos val="r"/>
      <c:layout>
        <c:manualLayout>
          <c:xMode val="edge"/>
          <c:yMode val="edge"/>
          <c:x val="0.28373503399640776"/>
          <c:y val="0.84355337432136046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4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90"/>
      <c:hPercent val="54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186434908892871E-2"/>
          <c:y val="5.1529235928842225E-2"/>
          <c:w val="0.96898263027295251"/>
          <c:h val="0.63744075829384095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OSHA Rec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414940207402025E-3"/>
                  <c:y val="-2.0394065325167686E-3"/>
                </c:manualLayout>
              </c:layout>
              <c:numFmt formatCode="0.00" sourceLinked="0"/>
              <c:spPr>
                <a:noFill/>
                <a:ln w="240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89-4B85-84A5-3FFCEFDA2BD1}"/>
                </c:ext>
              </c:extLst>
            </c:dLbl>
            <c:dLbl>
              <c:idx val="1"/>
              <c:layout>
                <c:manualLayout>
                  <c:x val="1.2551566861058794E-2"/>
                  <c:y val="-2.5410104986876639E-3"/>
                </c:manualLayout>
              </c:layout>
              <c:numFmt formatCode="0.00" sourceLinked="0"/>
              <c:spPr>
                <a:noFill/>
                <a:ln w="240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89-4B85-84A5-3FFCEFDA2BD1}"/>
                </c:ext>
              </c:extLst>
            </c:dLbl>
            <c:dLbl>
              <c:idx val="2"/>
              <c:layout>
                <c:manualLayout>
                  <c:x val="1.0415711724795208E-2"/>
                  <c:y val="-7.4540682414698167E-3"/>
                </c:manualLayout>
              </c:layout>
              <c:numFmt formatCode="0.00" sourceLinked="0"/>
              <c:spPr>
                <a:noFill/>
                <a:ln w="240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89-4B85-84A5-3FFCEFDA2BD1}"/>
                </c:ext>
              </c:extLst>
            </c:dLbl>
            <c:dLbl>
              <c:idx val="3"/>
              <c:layout>
                <c:manualLayout>
                  <c:x val="8.8116362976241799E-3"/>
                  <c:y val="-3.3043525809274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89-4B85-84A5-3FFCEFDA2BD1}"/>
                </c:ext>
              </c:extLst>
            </c:dLbl>
            <c:dLbl>
              <c:idx val="4"/>
              <c:layout>
                <c:manualLayout>
                  <c:x val="6.8444938618984919E-3"/>
                  <c:y val="7.7081510644503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89-4B85-84A5-3FFCEFDA2BD1}"/>
                </c:ext>
              </c:extLst>
            </c:dLbl>
            <c:dLbl>
              <c:idx val="5"/>
              <c:layout>
                <c:manualLayout>
                  <c:x val="1.758106454137617E-2"/>
                  <c:y val="-4.5987704042213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89-4B85-84A5-3FFCEFDA2BD1}"/>
                </c:ext>
              </c:extLst>
            </c:dLbl>
            <c:numFmt formatCode="0.00" sourceLinked="0"/>
            <c:spPr>
              <a:noFill/>
              <a:ln w="240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0.98</c:v>
                </c:pt>
                <c:pt idx="2">
                  <c:v>1.28</c:v>
                </c:pt>
                <c:pt idx="3">
                  <c:v>0.5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89-4B85-84A5-3FFCEFDA2BD1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Lost Time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0093035920942E-2"/>
                  <c:y val="-4.6574803149606298E-2"/>
                </c:manualLayout>
              </c:layout>
              <c:numFmt formatCode="0.00" sourceLinked="0"/>
              <c:spPr>
                <a:noFill/>
                <a:ln w="240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89-4B85-84A5-3FFCEFDA2BD1}"/>
                </c:ext>
              </c:extLst>
            </c:dLbl>
            <c:dLbl>
              <c:idx val="1"/>
              <c:layout>
                <c:manualLayout>
                  <c:x val="2.0906646395425409E-2"/>
                  <c:y val="-5.3857720909886261E-2"/>
                </c:manualLayout>
              </c:layout>
              <c:numFmt formatCode="0.00" sourceLinked="0"/>
              <c:spPr>
                <a:noFill/>
                <a:ln w="240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89-4B85-84A5-3FFCEFDA2BD1}"/>
                </c:ext>
              </c:extLst>
            </c:dLbl>
            <c:dLbl>
              <c:idx val="2"/>
              <c:layout>
                <c:manualLayout>
                  <c:x val="1.9571807846785721E-2"/>
                  <c:y val="-5.3464384660250802E-2"/>
                </c:manualLayout>
              </c:layout>
              <c:numFmt formatCode="0.00" sourceLinked="0"/>
              <c:spPr>
                <a:noFill/>
                <a:ln w="240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89-4B85-84A5-3FFCEFDA2BD1}"/>
                </c:ext>
              </c:extLst>
            </c:dLbl>
            <c:dLbl>
              <c:idx val="3"/>
              <c:layout>
                <c:manualLayout>
                  <c:x val="8.8194649299961417E-3"/>
                  <c:y val="-4.672863808690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89-4B85-84A5-3FFCEFDA2BD1}"/>
                </c:ext>
              </c:extLst>
            </c:dLbl>
            <c:dLbl>
              <c:idx val="4"/>
              <c:layout>
                <c:manualLayout>
                  <c:x val="1.8795411740679495E-2"/>
                  <c:y val="-4.4579505686789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89-4B85-84A5-3FFCEFDA2BD1}"/>
                </c:ext>
              </c:extLst>
            </c:dLbl>
            <c:dLbl>
              <c:idx val="5"/>
              <c:layout>
                <c:manualLayout>
                  <c:x val="2.91822542800707E-2"/>
                  <c:y val="-2.4573997665740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89-4B85-84A5-3FFCEFDA2BD1}"/>
                </c:ext>
              </c:extLst>
            </c:dLbl>
            <c:numFmt formatCode="0.00" sourceLinked="0"/>
            <c:spPr>
              <a:noFill/>
              <a:ln w="2401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0.23</c:v>
                </c:pt>
                <c:pt idx="1">
                  <c:v>0.17</c:v>
                </c:pt>
                <c:pt idx="2">
                  <c:v>0.21</c:v>
                </c:pt>
                <c:pt idx="3">
                  <c:v>0.18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089-4B85-84A5-3FFCEFDA2B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1342592"/>
        <c:axId val="141344128"/>
        <c:axId val="0"/>
      </c:bar3DChart>
      <c:catAx>
        <c:axId val="14134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4134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344128"/>
        <c:scaling>
          <c:orientation val="minMax"/>
          <c:max val="2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1342592"/>
        <c:crosses val="autoZero"/>
        <c:crossBetween val="between"/>
        <c:majorUnit val="1"/>
      </c:valAx>
      <c:spPr>
        <a:noFill/>
        <a:ln w="24011">
          <a:noFill/>
        </a:ln>
      </c:spPr>
    </c:plotArea>
    <c:legend>
      <c:legendPos val="r"/>
      <c:layout>
        <c:manualLayout>
          <c:xMode val="edge"/>
          <c:yMode val="edge"/>
          <c:x val="0.3311403707821825"/>
          <c:y val="0.81951735199766695"/>
          <c:w val="0.38048245614035087"/>
          <c:h val="8.6614173228346455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7270" cy="4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defTabSz="9454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457" y="0"/>
            <a:ext cx="3167270" cy="4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>
            <a:lvl1pPr algn="r" defTabSz="9454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706438"/>
            <a:ext cx="4667250" cy="360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0844" y="4549762"/>
            <a:ext cx="5383696" cy="431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99522"/>
            <a:ext cx="3167270" cy="4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defTabSz="94546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457" y="9099522"/>
            <a:ext cx="3167270" cy="47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2" tIns="47241" rIns="94482" bIns="47241" numCol="1" anchor="b" anchorCtr="0" compatLnSpc="1">
            <a:prstTxWarp prst="textNoShape">
              <a:avLst/>
            </a:prstTxWarp>
          </a:bodyPr>
          <a:lstStyle>
            <a:lvl1pPr algn="r" defTabSz="945462" eaLnBrk="0" hangingPunct="0">
              <a:defRPr sz="1200"/>
            </a:lvl1pPr>
          </a:lstStyle>
          <a:p>
            <a:pPr>
              <a:defRPr/>
            </a:pPr>
            <a:fld id="{85E37C4B-0505-4178-B1E4-69B741EBC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58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4C8E9-F6E9-4D11-9A46-2F07148ED31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FFF40-7064-47CE-A9D6-63FC074B98E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37C4B-0505-4178-B1E4-69B741EBC8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69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EE81F-237D-4A47-9B8D-E494A398012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8DE03-9D88-448C-8E2E-3848EB9C957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058400" cy="77724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68275" y="355600"/>
            <a:ext cx="933450" cy="7416800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4" y="3776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78" y="1400"/>
              <a:ext cx="566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87363" y="0"/>
            <a:ext cx="301625" cy="7772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603250" y="3079750"/>
            <a:ext cx="9455150" cy="288925"/>
          </a:xfrm>
          <a:prstGeom prst="homePlate">
            <a:avLst>
              <a:gd name="adj" fmla="val 56966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76250" y="3057525"/>
            <a:ext cx="325438" cy="311150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509588" y="3060700"/>
            <a:ext cx="180975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10161588" y="3057525"/>
            <a:ext cx="334962" cy="311150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128963"/>
            <a:ext cx="9628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66688" y="0"/>
            <a:ext cx="935037" cy="77724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77" y="2291"/>
              <a:ext cx="566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25575" y="1727200"/>
            <a:ext cx="8548688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425575" y="7081838"/>
            <a:ext cx="2095500" cy="5175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106863" y="7081838"/>
            <a:ext cx="3186112" cy="5175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78763" y="7081838"/>
            <a:ext cx="2095500" cy="5175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0C7B60-35E4-42D3-8B68-F1236E684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244AC-49DA-49FA-9D63-0D2529191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474663"/>
            <a:ext cx="2136775" cy="6505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1438" y="474663"/>
            <a:ext cx="6259512" cy="6505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E8F91-7707-4438-97EF-5A81EB36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438" y="474663"/>
            <a:ext cx="8548687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41438" y="2317750"/>
            <a:ext cx="8548687" cy="46624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30F87-B105-4966-B91E-0537B8392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8AE30-1F73-4821-9DCE-A3ED88682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5D9C-2F75-4EE4-B84B-E4D1B4029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438" y="2317750"/>
            <a:ext cx="4197350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2317750"/>
            <a:ext cx="4198937" cy="466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818D4-8931-4F16-B037-FDF448E4A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6BB57-94B8-482E-B69E-9BDDC8EC2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3635-E43E-4B2F-B74B-4C2A21033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65988-52D1-4CD6-B1F9-616563DA5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3C320-0B9C-4BCD-8B9B-321155758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7026-4C47-4DF2-BE52-64D5DF82E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1438" y="474663"/>
            <a:ext cx="85486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1438" y="2317750"/>
            <a:ext cx="8548687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4778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6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0663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6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25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600">
                <a:latin typeface="Arial Narrow" pitchFamily="34" charset="0"/>
              </a:defRPr>
            </a:lvl1pPr>
          </a:lstStyle>
          <a:p>
            <a:pPr>
              <a:defRPr/>
            </a:pPr>
            <a:fld id="{D668E65D-217D-4DB0-8464-879CF6EB1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355600"/>
            <a:ext cx="933450" cy="7416800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4" y="3776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80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78" y="1400"/>
              <a:ext cx="566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87363" y="0"/>
            <a:ext cx="301625" cy="7772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603250" y="1930400"/>
            <a:ext cx="9455150" cy="287338"/>
          </a:xfrm>
          <a:prstGeom prst="homePlate">
            <a:avLst>
              <a:gd name="adj" fmla="val 57281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508000" y="1933575"/>
            <a:ext cx="323850" cy="311150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09588" y="2168525"/>
            <a:ext cx="209550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10129838" y="1900238"/>
            <a:ext cx="334962" cy="311150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03238" y="1971675"/>
            <a:ext cx="962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66688" y="0"/>
            <a:ext cx="935037" cy="77724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77" y="2291"/>
              <a:ext cx="566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defTabSz="1019175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b"/>
        <a:defRPr kumimoji="1"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57600"/>
            <a:ext cx="7042150" cy="2835275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/>
              <a:buNone/>
              <a:defRPr/>
            </a:pPr>
            <a:r>
              <a:rPr lang="en-US" sz="4000" dirty="0"/>
              <a:t> 2018 Year End</a:t>
            </a:r>
          </a:p>
          <a:p>
            <a:pPr algn="ctr">
              <a:lnSpc>
                <a:spcPct val="90000"/>
              </a:lnSpc>
              <a:buFont typeface="Monotype Sorts"/>
              <a:buNone/>
              <a:defRPr/>
            </a:pPr>
            <a:r>
              <a:rPr lang="en-US" sz="4000" dirty="0"/>
              <a:t>Safety Statistical Review</a:t>
            </a:r>
            <a:endParaRPr lang="en-US" sz="3200" dirty="0"/>
          </a:p>
          <a:p>
            <a:pPr algn="ctr">
              <a:lnSpc>
                <a:spcPct val="90000"/>
              </a:lnSpc>
              <a:buFont typeface="Monotype Sorts"/>
              <a:buNone/>
              <a:defRPr/>
            </a:pPr>
            <a:endParaRPr lang="en-US" sz="3200" dirty="0"/>
          </a:p>
          <a:p>
            <a:pPr algn="ctr">
              <a:lnSpc>
                <a:spcPct val="90000"/>
              </a:lnSpc>
              <a:buFont typeface="Monotype Sorts"/>
              <a:buNone/>
              <a:defRPr/>
            </a:pPr>
            <a:r>
              <a:rPr lang="en-US" sz="3200" dirty="0"/>
              <a:t>131</a:t>
            </a:r>
            <a:r>
              <a:rPr lang="en-US" sz="3200" baseline="30000" dirty="0"/>
              <a:t>th</a:t>
            </a:r>
            <a:r>
              <a:rPr lang="en-US" sz="3200" dirty="0"/>
              <a:t> SWESE Conference</a:t>
            </a:r>
          </a:p>
          <a:p>
            <a:pPr algn="ctr">
              <a:lnSpc>
                <a:spcPct val="90000"/>
              </a:lnSpc>
              <a:buFont typeface="Monotype Sorts"/>
              <a:buNone/>
              <a:defRPr/>
            </a:pPr>
            <a:r>
              <a:rPr lang="en-US" sz="3200" dirty="0"/>
              <a:t>April 23-25, 2019</a:t>
            </a:r>
          </a:p>
          <a:p>
            <a:pPr algn="ctr">
              <a:lnSpc>
                <a:spcPct val="90000"/>
              </a:lnSpc>
              <a:buFont typeface="Monotype Sorts"/>
              <a:buNone/>
              <a:defRPr/>
            </a:pPr>
            <a:r>
              <a:rPr lang="en-US" sz="3200" dirty="0"/>
              <a:t>San Antonio, TX</a:t>
            </a:r>
          </a:p>
        </p:txBody>
      </p:sp>
      <p:pic>
        <p:nvPicPr>
          <p:cNvPr id="15362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7699" y="342383"/>
            <a:ext cx="5103813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                     </a:t>
            </a:r>
            <a:r>
              <a:rPr lang="en-US" dirty="0">
                <a:solidFill>
                  <a:srgbClr val="FF3300"/>
                </a:solidFill>
              </a:rPr>
              <a:t>Support Services</a:t>
            </a:r>
            <a:r>
              <a:rPr lang="en-US" dirty="0"/>
              <a:t>  </a:t>
            </a:r>
            <a:r>
              <a:rPr lang="en-US" dirty="0">
                <a:solidFill>
                  <a:srgbClr val="FF3300"/>
                </a:solidFill>
              </a:rPr>
              <a:t>OSHA REC</a:t>
            </a:r>
            <a:endParaRPr lang="en-US" dirty="0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>
              <a:solidFill>
                <a:srgbClr val="FFFFFF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58134581"/>
              </p:ext>
            </p:extLst>
          </p:nvPr>
        </p:nvGraphicFramePr>
        <p:xfrm>
          <a:off x="1143000" y="2317750"/>
          <a:ext cx="8915400" cy="545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47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Energy Production</a:t>
            </a:r>
            <a:endParaRPr lang="en-US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87013534"/>
              </p:ext>
            </p:extLst>
          </p:nvPr>
        </p:nvGraphicFramePr>
        <p:xfrm>
          <a:off x="1168400" y="2286000"/>
          <a:ext cx="8813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                      </a:t>
            </a:r>
            <a:r>
              <a:rPr lang="en-US" dirty="0">
                <a:solidFill>
                  <a:srgbClr val="FF0000"/>
                </a:solidFill>
              </a:rPr>
              <a:t>Energy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Production</a:t>
            </a:r>
            <a:r>
              <a:rPr lang="en-US" dirty="0"/>
              <a:t>   </a:t>
            </a:r>
            <a:r>
              <a:rPr lang="en-US" dirty="0">
                <a:solidFill>
                  <a:srgbClr val="FF3300"/>
                </a:solidFill>
              </a:rPr>
              <a:t>OSHA REC</a:t>
            </a:r>
            <a:endParaRPr lang="en-US" dirty="0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>
              <a:solidFill>
                <a:srgbClr val="FFFFFF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34844432"/>
              </p:ext>
            </p:extLst>
          </p:nvPr>
        </p:nvGraphicFramePr>
        <p:xfrm>
          <a:off x="1143000" y="2317750"/>
          <a:ext cx="8915400" cy="545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50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Incident  Rates</a:t>
            </a:r>
            <a:br>
              <a:rPr lang="en-US" dirty="0"/>
            </a:br>
            <a:r>
              <a:rPr lang="en-US" dirty="0"/>
              <a:t>10 Year Comparison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436263"/>
              </p:ext>
            </p:extLst>
          </p:nvPr>
        </p:nvGraphicFramePr>
        <p:xfrm>
          <a:off x="1143000" y="2286000"/>
          <a:ext cx="88392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5575" y="685800"/>
            <a:ext cx="8883650" cy="1295400"/>
          </a:xfrm>
        </p:spPr>
        <p:txBody>
          <a:bodyPr/>
          <a:lstStyle/>
          <a:p>
            <a:pPr>
              <a:defRPr/>
            </a:pPr>
            <a:r>
              <a:rPr lang="en-US" dirty="0"/>
              <a:t>SouthWest Electric Safety Exchange (SWESE)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219200" y="4206875"/>
            <a:ext cx="838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/>
              <a:t>15 of 15 Companies Reporting</a:t>
            </a:r>
          </a:p>
          <a:p>
            <a:pPr eaLnBrk="0" hangingPunct="0"/>
            <a:endParaRPr lang="en-US" sz="3200" b="1" dirty="0"/>
          </a:p>
          <a:p>
            <a:pPr eaLnBrk="0" hangingPunct="0"/>
            <a:r>
              <a:rPr lang="en-US" sz="3200" b="1" dirty="0"/>
              <a:t>Vehicle Count			~27,004</a:t>
            </a:r>
          </a:p>
          <a:p>
            <a:pPr eaLnBrk="0" hangingPunct="0"/>
            <a:r>
              <a:rPr lang="en-US" sz="3200" b="1" dirty="0"/>
              <a:t>Miles Driven			316,481,526</a:t>
            </a:r>
          </a:p>
        </p:txBody>
      </p:sp>
      <p:pic>
        <p:nvPicPr>
          <p:cNvPr id="4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 5 Year</a:t>
            </a:r>
            <a:br>
              <a:rPr lang="en-US" dirty="0"/>
            </a:br>
            <a:r>
              <a:rPr lang="en-US" dirty="0"/>
              <a:t>Vehicle Accident Comparison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91332234"/>
              </p:ext>
            </p:extLst>
          </p:nvPr>
        </p:nvGraphicFramePr>
        <p:xfrm>
          <a:off x="1143000" y="2314574"/>
          <a:ext cx="8915400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234238" y="3471863"/>
            <a:ext cx="203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252788" y="7350125"/>
            <a:ext cx="2032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/>
              <a:t>Vehicle Accidents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1676400" y="2819400"/>
            <a:ext cx="754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dirty="0"/>
              <a:t>Vehicle Incident Rate </a:t>
            </a:r>
            <a:r>
              <a:rPr lang="en-US" b="1" dirty="0"/>
              <a:t>(per million miles driven)</a:t>
            </a:r>
            <a:endParaRPr lang="en-US" sz="3200" b="1" dirty="0"/>
          </a:p>
          <a:p>
            <a:pPr eaLnBrk="0" hangingPunct="0">
              <a:buFont typeface="Arial" charset="0"/>
              <a:buChar char="•"/>
            </a:pPr>
            <a:r>
              <a:rPr lang="en-US" sz="3200" b="1" dirty="0"/>
              <a:t>2017	 4.84</a:t>
            </a:r>
          </a:p>
          <a:p>
            <a:pPr eaLnBrk="0" hangingPunct="0">
              <a:buFont typeface="Arial" charset="0"/>
              <a:buChar char="•"/>
            </a:pPr>
            <a:r>
              <a:rPr lang="en-US" sz="3200" b="1" dirty="0"/>
              <a:t>2018 	 3.13</a:t>
            </a:r>
          </a:p>
          <a:p>
            <a:pPr eaLnBrk="0" hangingPunct="0"/>
            <a:endParaRPr lang="en-US" sz="3200" b="1" dirty="0"/>
          </a:p>
          <a:p>
            <a:pPr eaLnBrk="0" hangingPunct="0"/>
            <a:r>
              <a:rPr lang="en-US" sz="3200" b="1" dirty="0"/>
              <a:t>Incidents per 100 vehicles:</a:t>
            </a:r>
          </a:p>
          <a:p>
            <a:pPr eaLnBrk="0" hangingPunct="0">
              <a:buFont typeface="Arial" charset="0"/>
              <a:buChar char="•"/>
            </a:pPr>
            <a:r>
              <a:rPr lang="en-US" sz="3200" b="1" dirty="0"/>
              <a:t>2017 	4.39</a:t>
            </a:r>
          </a:p>
          <a:p>
            <a:pPr eaLnBrk="0" hangingPunct="0">
              <a:buFont typeface="Arial" charset="0"/>
              <a:buChar char="•"/>
            </a:pPr>
            <a:r>
              <a:rPr lang="en-US" sz="3200" b="1" dirty="0"/>
              <a:t>2018  	2.39</a:t>
            </a:r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/>
              <a:t>Vehicle Accidents </a:t>
            </a:r>
            <a:r>
              <a:rPr lang="en-US" dirty="0">
                <a:solidFill>
                  <a:srgbClr val="FF3300"/>
                </a:solidFill>
              </a:rPr>
              <a:t>Total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Backing</a:t>
            </a:r>
            <a:endParaRPr lang="en-US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71300199"/>
              </p:ext>
            </p:extLst>
          </p:nvPr>
        </p:nvGraphicFramePr>
        <p:xfrm>
          <a:off x="1181100" y="2366963"/>
          <a:ext cx="8801100" cy="526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/>
              <a:t>Vehicle Accidents </a:t>
            </a:r>
            <a:r>
              <a:rPr lang="en-US" dirty="0">
                <a:solidFill>
                  <a:srgbClr val="FF3300"/>
                </a:solidFill>
              </a:rPr>
              <a:t>Total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Backing</a:t>
            </a:r>
            <a:endParaRPr lang="en-US" dirty="0"/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1676400" y="2667000"/>
            <a:ext cx="75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800" b="1" dirty="0"/>
              <a:t>From January 1, 2018 to December 31, 2018</a:t>
            </a:r>
          </a:p>
          <a:p>
            <a:pPr eaLnBrk="0" hangingPunct="0"/>
            <a:r>
              <a:rPr lang="en-US" sz="4800" b="1" dirty="0"/>
              <a:t>22% of all vehicle   incidents were due to</a:t>
            </a:r>
          </a:p>
          <a:p>
            <a:pPr eaLnBrk="0" hangingPunct="0"/>
            <a:r>
              <a:rPr lang="en-US" sz="4800" b="1" dirty="0"/>
              <a:t>BACKING.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7091040"/>
            <a:ext cx="4418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32% increase in backing accidents</a:t>
            </a:r>
          </a:p>
        </p:txBody>
      </p:sp>
      <p:pic>
        <p:nvPicPr>
          <p:cNvPr id="7" name="Picture 11" descr="Swese-200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533400"/>
            <a:ext cx="8883650" cy="1295400"/>
          </a:xfrm>
        </p:spPr>
        <p:txBody>
          <a:bodyPr/>
          <a:lstStyle/>
          <a:p>
            <a:pPr>
              <a:defRPr/>
            </a:pPr>
            <a:r>
              <a:rPr lang="en-US" dirty="0"/>
              <a:t>SouthWest Electric Safety Exchange (SWESE)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79850"/>
            <a:ext cx="7042150" cy="1987550"/>
          </a:xfrm>
        </p:spPr>
        <p:txBody>
          <a:bodyPr/>
          <a:lstStyle/>
          <a:p>
            <a:pPr algn="ctr">
              <a:buFont typeface="Monotype Sorts"/>
              <a:buNone/>
              <a:defRPr/>
            </a:pPr>
            <a:r>
              <a:rPr lang="en-US" dirty="0"/>
              <a:t>2018 Year End</a:t>
            </a:r>
          </a:p>
          <a:p>
            <a:pPr algn="ctr">
              <a:buFont typeface="Monotype Sorts"/>
              <a:buNone/>
              <a:defRPr/>
            </a:pPr>
            <a:r>
              <a:rPr lang="en-US" dirty="0"/>
              <a:t>Safety Statistical Review</a:t>
            </a:r>
          </a:p>
          <a:p>
            <a:pPr algn="ctr">
              <a:buFont typeface="Monotype Sorts"/>
              <a:buNone/>
              <a:defRPr/>
            </a:pPr>
            <a:endParaRPr lang="en-US" dirty="0"/>
          </a:p>
          <a:p>
            <a:pPr algn="ctr">
              <a:buFont typeface="Monotype Sorts"/>
              <a:buNone/>
              <a:defRPr/>
            </a:pPr>
            <a:r>
              <a:rPr lang="en-US" dirty="0"/>
              <a:t>“OUR BROTHER’S KEEPER”</a:t>
            </a:r>
          </a:p>
          <a:p>
            <a:pPr algn="ctr">
              <a:buFont typeface="Monotype Sorts"/>
              <a:buNone/>
              <a:defRPr/>
            </a:pPr>
            <a:r>
              <a:rPr lang="en-US" dirty="0"/>
              <a:t>Since August 24, 1950</a:t>
            </a:r>
          </a:p>
        </p:txBody>
      </p:sp>
      <p:pic>
        <p:nvPicPr>
          <p:cNvPr id="4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8883650" cy="1295400"/>
          </a:xfrm>
        </p:spPr>
        <p:txBody>
          <a:bodyPr/>
          <a:lstStyle/>
          <a:p>
            <a:pPr>
              <a:defRPr/>
            </a:pPr>
            <a:r>
              <a:rPr lang="en-US" dirty="0"/>
              <a:t>SouthWest Electric Safety Exchange (SWESE)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219200" y="4206875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/>
              <a:t>15 of 15 Companies Reporting</a:t>
            </a:r>
          </a:p>
          <a:p>
            <a:pPr algn="ctr" eaLnBrk="0" hangingPunct="0"/>
            <a:endParaRPr lang="en-US" sz="3200" b="1" dirty="0"/>
          </a:p>
          <a:p>
            <a:pPr eaLnBrk="0" hangingPunct="0"/>
            <a:r>
              <a:rPr lang="en-US" sz="3200" b="1" dirty="0"/>
              <a:t>Employee Count		73,601</a:t>
            </a:r>
          </a:p>
          <a:p>
            <a:pPr eaLnBrk="0" hangingPunct="0"/>
            <a:r>
              <a:rPr lang="en-US" sz="3200" b="1" dirty="0"/>
              <a:t>Hours Worked			148,980,993</a:t>
            </a:r>
          </a:p>
          <a:p>
            <a:pPr eaLnBrk="0" hangingPunct="0"/>
            <a:endParaRPr lang="en-US" sz="3200" b="1" dirty="0"/>
          </a:p>
          <a:p>
            <a:pPr eaLnBrk="0" hangingPunct="0"/>
            <a:r>
              <a:rPr lang="en-US" sz="3200" b="1" dirty="0"/>
              <a:t>An average of 2024hrs per employee</a:t>
            </a:r>
          </a:p>
        </p:txBody>
      </p:sp>
      <p:pic>
        <p:nvPicPr>
          <p:cNvPr id="4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                 </a:t>
            </a:r>
            <a:br>
              <a:rPr lang="en-US" dirty="0"/>
            </a:br>
            <a:r>
              <a:rPr lang="en-US" dirty="0"/>
              <a:t>5 Year Comparison     </a:t>
            </a:r>
            <a:r>
              <a:rPr lang="en-US" dirty="0">
                <a:solidFill>
                  <a:srgbClr val="FF3300"/>
                </a:solidFill>
              </a:rPr>
              <a:t>OSHA REC</a:t>
            </a:r>
            <a:endParaRPr lang="en-US" dirty="0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>
              <a:solidFill>
                <a:srgbClr val="FFFFFF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17499539"/>
              </p:ext>
            </p:extLst>
          </p:nvPr>
        </p:nvGraphicFramePr>
        <p:xfrm>
          <a:off x="1143000" y="2317750"/>
          <a:ext cx="8915400" cy="545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492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/>
              <a:t>5 Year Comparison      </a:t>
            </a:r>
            <a:r>
              <a:rPr lang="en-US" dirty="0">
                <a:solidFill>
                  <a:srgbClr val="FF3300"/>
                </a:solidFill>
              </a:rPr>
              <a:t>By Rate</a:t>
            </a:r>
            <a:endParaRPr lang="en-US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862605450"/>
              </p:ext>
            </p:extLst>
          </p:nvPr>
        </p:nvGraphicFramePr>
        <p:xfrm>
          <a:off x="1217613" y="2176153"/>
          <a:ext cx="8840787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998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47027"/>
              </p:ext>
            </p:extLst>
          </p:nvPr>
        </p:nvGraphicFramePr>
        <p:xfrm>
          <a:off x="1255713" y="2336800"/>
          <a:ext cx="8643937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255" name="Rectangle 1031"/>
          <p:cNvSpPr>
            <a:spLocks noChangeArrowheads="1"/>
          </p:cNvSpPr>
          <p:nvPr/>
        </p:nvSpPr>
        <p:spPr bwMode="auto">
          <a:xfrm>
            <a:off x="1341438" y="474663"/>
            <a:ext cx="85486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70" tIns="50935" rIns="101870" bIns="50935" anchor="b"/>
          <a:lstStyle/>
          <a:p>
            <a:pPr defTabSz="1019175" eaLnBrk="0" hangingPunct="0">
              <a:defRPr/>
            </a:pPr>
            <a:r>
              <a:rPr kumimoji="1" lang="en-US" sz="4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SWESE Statistics</a:t>
            </a:r>
            <a:br>
              <a:rPr kumimoji="1" lang="en-US" sz="4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r>
              <a:rPr kumimoji="1" lang="en-US" sz="4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5 Year Comparison </a:t>
            </a:r>
            <a:r>
              <a:rPr kumimoji="1" lang="en-US" sz="4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Fatalities</a:t>
            </a:r>
          </a:p>
        </p:txBody>
      </p:sp>
      <p:pic>
        <p:nvPicPr>
          <p:cNvPr id="4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590903"/>
              </p:ext>
            </p:extLst>
          </p:nvPr>
        </p:nvGraphicFramePr>
        <p:xfrm>
          <a:off x="1255713" y="2336800"/>
          <a:ext cx="8643937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55" name="Rectangle 1031"/>
          <p:cNvSpPr>
            <a:spLocks noChangeArrowheads="1"/>
          </p:cNvSpPr>
          <p:nvPr/>
        </p:nvSpPr>
        <p:spPr bwMode="auto">
          <a:xfrm>
            <a:off x="1341438" y="474663"/>
            <a:ext cx="85486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70" tIns="50935" rIns="101870" bIns="50935" anchor="b"/>
          <a:lstStyle/>
          <a:p>
            <a:pPr defTabSz="1019175" eaLnBrk="0" hangingPunct="0">
              <a:defRPr/>
            </a:pPr>
            <a:r>
              <a:rPr kumimoji="1" lang="en-US" sz="49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SWESE Statistics 5 Year Comparison </a:t>
            </a:r>
            <a:r>
              <a:rPr kumimoji="1" lang="en-US" sz="4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Electric Shock</a:t>
            </a:r>
          </a:p>
        </p:txBody>
      </p:sp>
      <p:pic>
        <p:nvPicPr>
          <p:cNvPr id="4" name="Picture 11" descr="Swese-200r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683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Transmission &amp; Distribution</a:t>
            </a:r>
            <a:endParaRPr lang="en-US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06100100"/>
              </p:ext>
            </p:extLst>
          </p:nvPr>
        </p:nvGraphicFramePr>
        <p:xfrm>
          <a:off x="1217613" y="2176153"/>
          <a:ext cx="8840787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                                      </a:t>
            </a:r>
            <a:r>
              <a:rPr lang="en-US" dirty="0">
                <a:solidFill>
                  <a:srgbClr val="FF3300"/>
                </a:solidFill>
              </a:rPr>
              <a:t>T&amp;D   OSHA REC</a:t>
            </a:r>
            <a:endParaRPr lang="en-US" dirty="0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>
              <a:solidFill>
                <a:srgbClr val="FFFFFF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06349664"/>
              </p:ext>
            </p:extLst>
          </p:nvPr>
        </p:nvGraphicFramePr>
        <p:xfrm>
          <a:off x="1143000" y="2317750"/>
          <a:ext cx="8915400" cy="545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1" descr="Swese-200r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921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SWESE Statistics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Support Services</a:t>
            </a:r>
            <a:endParaRPr lang="en-US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24282579"/>
              </p:ext>
            </p:extLst>
          </p:nvPr>
        </p:nvGraphicFramePr>
        <p:xfrm>
          <a:off x="1185863" y="2209800"/>
          <a:ext cx="8872537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7234238" y="3495675"/>
            <a:ext cx="2032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000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252788" y="738663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defTabSz="1019175" eaLnBrk="0" hangingPunct="0"/>
            <a:endParaRPr lang="en-US" sz="2700"/>
          </a:p>
        </p:txBody>
      </p:sp>
      <p:pic>
        <p:nvPicPr>
          <p:cNvPr id="6" name="Picture 11" descr="Swese-200r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9287" y="0"/>
            <a:ext cx="1789113" cy="9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igh voltage 1">
    <a:dk1>
      <a:srgbClr val="001932"/>
    </a:dk1>
    <a:lt1>
      <a:srgbClr val="FFFFFF"/>
    </a:lt1>
    <a:dk2>
      <a:srgbClr val="2181B7"/>
    </a:dk2>
    <a:lt2>
      <a:srgbClr val="CCFFFF"/>
    </a:lt2>
    <a:accent1>
      <a:srgbClr val="99FFCC"/>
    </a:accent1>
    <a:accent2>
      <a:srgbClr val="01B0FF"/>
    </a:accent2>
    <a:accent3>
      <a:srgbClr val="ABC1D8"/>
    </a:accent3>
    <a:accent4>
      <a:srgbClr val="DADADA"/>
    </a:accent4>
    <a:accent5>
      <a:srgbClr val="CAFFE2"/>
    </a:accent5>
    <a:accent6>
      <a:srgbClr val="019FE7"/>
    </a:accent6>
    <a:hlink>
      <a:srgbClr val="6666FF"/>
    </a:hlink>
    <a:folHlink>
      <a:srgbClr val="1C6D9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5964</TotalTime>
  <Words>266</Words>
  <Application>Microsoft Office PowerPoint</Application>
  <PresentationFormat>Custom</PresentationFormat>
  <Paragraphs>157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Impact</vt:lpstr>
      <vt:lpstr>Monotype Sorts</vt:lpstr>
      <vt:lpstr>Times New Roman</vt:lpstr>
      <vt:lpstr>high voltage</vt:lpstr>
      <vt:lpstr>PowerPoint Presentation</vt:lpstr>
      <vt:lpstr>SouthWest Electric Safety Exchange (SWESE)</vt:lpstr>
      <vt:lpstr>SWESE Statistics                  5 Year Comparison     OSHA REC</vt:lpstr>
      <vt:lpstr>SWESE Statistics 5 Year Comparison      By Rate</vt:lpstr>
      <vt:lpstr>PowerPoint Presentation</vt:lpstr>
      <vt:lpstr>PowerPoint Presentation</vt:lpstr>
      <vt:lpstr>SWESE Statistics Transmission &amp; Distribution</vt:lpstr>
      <vt:lpstr>SWESE Statistics                                      T&amp;D   OSHA REC</vt:lpstr>
      <vt:lpstr>SWESE Statistics Support Services</vt:lpstr>
      <vt:lpstr>SWESE Statistics                     Support Services  OSHA REC</vt:lpstr>
      <vt:lpstr>SWESE Statistics Energy Production</vt:lpstr>
      <vt:lpstr>SWESE Statistics                      Energy Production   OSHA REC</vt:lpstr>
      <vt:lpstr>SWESE Incident  Rates 10 Year Comparison</vt:lpstr>
      <vt:lpstr>SouthWest Electric Safety Exchange (SWESE)</vt:lpstr>
      <vt:lpstr>SWESE Statistics 5 Year Vehicle Accident Comparison</vt:lpstr>
      <vt:lpstr>SWESE Statistics Vehicle Accidents</vt:lpstr>
      <vt:lpstr>SWESE Statistics Vehicle Accidents Total Backing</vt:lpstr>
      <vt:lpstr>SWESE Statistics Vehicle Accidents Total Backing</vt:lpstr>
      <vt:lpstr>SouthWest Electric Safety Exchange (SWESE)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SouthWest Electric Safety Exchange</dc:title>
  <dc:creator>Eugene Williams</dc:creator>
  <cp:lastModifiedBy>Gillard, Bobby</cp:lastModifiedBy>
  <cp:revision>479</cp:revision>
  <cp:lastPrinted>2017-04-19T20:16:00Z</cp:lastPrinted>
  <dcterms:created xsi:type="dcterms:W3CDTF">1996-09-30T18:28:10Z</dcterms:created>
  <dcterms:modified xsi:type="dcterms:W3CDTF">2019-04-23T16:47:25Z</dcterms:modified>
</cp:coreProperties>
</file>